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86" r:id="rId15"/>
    <p:sldId id="287" r:id="rId16"/>
    <p:sldId id="288" r:id="rId17"/>
    <p:sldId id="292" r:id="rId18"/>
    <p:sldId id="272" r:id="rId19"/>
    <p:sldId id="274" r:id="rId20"/>
    <p:sldId id="273" r:id="rId21"/>
    <p:sldId id="275" r:id="rId22"/>
    <p:sldId id="276" r:id="rId23"/>
    <p:sldId id="278" r:id="rId24"/>
    <p:sldId id="280" r:id="rId25"/>
    <p:sldId id="322" r:id="rId26"/>
    <p:sldId id="281" r:id="rId27"/>
    <p:sldId id="289" r:id="rId28"/>
    <p:sldId id="293" r:id="rId29"/>
    <p:sldId id="294" r:id="rId30"/>
    <p:sldId id="295" r:id="rId31"/>
    <p:sldId id="296" r:id="rId32"/>
    <p:sldId id="297" r:id="rId33"/>
    <p:sldId id="299" r:id="rId34"/>
    <p:sldId id="300" r:id="rId35"/>
    <p:sldId id="301" r:id="rId36"/>
    <p:sldId id="302" r:id="rId37"/>
    <p:sldId id="303" r:id="rId38"/>
    <p:sldId id="304" r:id="rId39"/>
    <p:sldId id="305" r:id="rId40"/>
    <p:sldId id="306" r:id="rId41"/>
    <p:sldId id="307" r:id="rId42"/>
    <p:sldId id="308" r:id="rId43"/>
    <p:sldId id="309" r:id="rId44"/>
    <p:sldId id="310" r:id="rId45"/>
    <p:sldId id="311" r:id="rId46"/>
    <p:sldId id="312" r:id="rId47"/>
    <p:sldId id="313" r:id="rId48"/>
    <p:sldId id="314" r:id="rId49"/>
    <p:sldId id="315" r:id="rId50"/>
    <p:sldId id="316" r:id="rId51"/>
    <p:sldId id="317" r:id="rId52"/>
    <p:sldId id="318" r:id="rId53"/>
    <p:sldId id="319" r:id="rId54"/>
    <p:sldId id="320" r:id="rId55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881801-6970-4F60-A966-7774566C6AE5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E6F7A-9B5E-478C-AA0F-440DF3ADBBC3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標題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22" name="副標題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20" name="頁尾版面配置區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橢圓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0" name="矩形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橢圓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橢圓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6" name="矩形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9" name="流程圖: 程序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流程圖: 程序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圓形圖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橢圓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甜甜圈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標題版面配置區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文字版面配置區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24" name="日期版面配置區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5BBEAD13-0566-4C6C-97E7-55F17F24B09F}" type="datetimeFigureOut">
              <a:rPr lang="zh-TW" altLang="en-US" smtClean="0"/>
              <a:pPr/>
              <a:t>2023/6/25</a:t>
            </a:fld>
            <a:endParaRPr lang="zh-TW" altLang="en-US"/>
          </a:p>
        </p:txBody>
      </p:sp>
      <p:sp>
        <p:nvSpPr>
          <p:cNvPr id="10" name="頁尾版面配置區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zh-TW" altLang="en-US"/>
          </a:p>
        </p:txBody>
      </p:sp>
      <p:sp>
        <p:nvSpPr>
          <p:cNvPr id="22" name="投影片編號版面配置區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5" name="矩形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loyang/TCPY20180922_Python-industry-IoT" TargetMode="External"/><Relationship Id="rId2" Type="http://schemas.openxmlformats.org/officeDocument/2006/relationships/hyperlink" Target="https://github.com/maloyang/PLC-Python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jpe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gpf.org.tw/event/file/20131101/%E5%A4%AA%E9%99%BD%E5%85%89%E9%9B%BB%E7%99%BC%E9%9B%BB%E7%B3%BB%E7%B5%B1%E7%99%BC%E9%9B%BB%E6%95%88%E7%9B%8A%E5%88%86%E6%9E%90%E8%88%87%E4%BF%9D%E9%A4%8A%E7%B6%AD%E8%AD%B7%E8%AA%AA%E6%98%8E(%E5%8C%97%E5%B8%82%E5%25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tgpf.org.tw/event/file/20131101/%E5%A4%AA%E9%99%BD%E5%85%89%E9%9B%BB%E7%99%BC%E9%9B%BB%E7%B3%BB%E7%B5%B1%E7%99%BC%E9%9B%BB%E6%95%88%E7%9B%8A%E5%88%86%E6%9E%90%E8%88%87%E4%BF%9D%E9%A4%8A%E7%B6%AD%E8%AD%B7%E8%AA%AA%E6%98%8E(%E5%8C%97%E5%B8%82%E5%25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tgpf.org.tw/event/file/20131101/%E5%A4%AA%E9%99%BD%E5%85%89%E9%9B%BB%E7%99%BC%E9%9B%BB%E7%B3%BB%E7%B5%B1%E7%99%BC%E9%9B%BB%E6%95%88%E7%9B%8A%E5%88%86%E6%9E%90%E8%88%87%E4%BF%9D%E9%A4%8A%E7%B6%AD%E8%AD%B7%E8%AA%AA%E6%98%8E(%E5%8C%97%E5%B8%82%E5%25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tgpf.org.tw/event/file/20131101/%E5%A4%AA%E9%99%BD%E5%85%89%E9%9B%BB%E7%99%BC%E9%9B%BB%E7%B3%BB%E7%B5%B1%E7%99%BC%E9%9B%BB%E6%95%88%E7%9B%8A%E5%88%86%E6%9E%90%E8%88%87%E4%BF%9D%E9%A4%8A%E7%B6%AD%E8%AD%B7%E8%AA%AA%E6%98%8E(%E5%8C%97%E5%B8%82%E5%25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 smtClean="0"/>
              <a:t>物聯網大數據資料視覺化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講者：楊熲煜 </a:t>
            </a:r>
            <a:r>
              <a:rPr lang="en-US" altLang="zh-TW" dirty="0" err="1" smtClean="0"/>
              <a:t>Malo</a:t>
            </a:r>
            <a:endParaRPr lang="zh-TW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物聯網資料收集</a:t>
            </a:r>
            <a:r>
              <a:rPr lang="en-US" altLang="zh-TW" dirty="0" smtClean="0"/>
              <a:t>– </a:t>
            </a:r>
            <a:r>
              <a:rPr lang="en-US" altLang="zh-TW" dirty="0" err="1" smtClean="0"/>
              <a:t>Modbus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modbus</a:t>
            </a:r>
            <a:r>
              <a:rPr lang="zh-TW" altLang="en-US" b="1" dirty="0" smtClean="0"/>
              <a:t>格式介紹</a:t>
            </a:r>
            <a:endParaRPr lang="en-US" altLang="zh-TW" b="1" dirty="0" smtClean="0"/>
          </a:p>
        </p:txBody>
      </p:sp>
      <p:pic>
        <p:nvPicPr>
          <p:cNvPr id="22530" name="Picture 2" descr="格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098547"/>
            <a:ext cx="7072362" cy="47594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物聯網資料收集</a:t>
            </a:r>
            <a:r>
              <a:rPr lang="en-US" altLang="zh-TW" dirty="0" smtClean="0"/>
              <a:t>– </a:t>
            </a:r>
            <a:r>
              <a:rPr lang="en-US" altLang="zh-TW" dirty="0" err="1" smtClean="0"/>
              <a:t>Modbus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以Python來說，較為常見的三個套件</a:t>
            </a:r>
            <a:endParaRPr lang="en-US" b="1" dirty="0" smtClean="0"/>
          </a:p>
          <a:p>
            <a:pPr lvl="1"/>
            <a:r>
              <a:rPr lang="en-US" dirty="0" err="1" smtClean="0"/>
              <a:t>modbus-tk</a:t>
            </a:r>
            <a:r>
              <a:rPr lang="en-US" dirty="0" smtClean="0"/>
              <a:t>:</a:t>
            </a:r>
            <a:r>
              <a:rPr lang="zh-TW" altLang="en-US" dirty="0" smtClean="0"/>
              <a:t> 常用的都有實作，我的主力</a:t>
            </a:r>
            <a:endParaRPr lang="en-US" dirty="0" smtClean="0"/>
          </a:p>
          <a:p>
            <a:pPr lvl="1"/>
            <a:r>
              <a:rPr lang="en-US" altLang="zh-TW" dirty="0" err="1" smtClean="0"/>
              <a:t>pymodbus</a:t>
            </a:r>
            <a:r>
              <a:rPr lang="en-US" altLang="zh-TW" dirty="0" smtClean="0"/>
              <a:t>: </a:t>
            </a:r>
            <a:r>
              <a:rPr lang="zh-TW" altLang="en-US" dirty="0" smtClean="0"/>
              <a:t>據說實作最完整，但使用資源相對的多，相依套件也多</a:t>
            </a:r>
          </a:p>
          <a:p>
            <a:pPr lvl="1"/>
            <a:r>
              <a:rPr lang="en-US" dirty="0" err="1" smtClean="0"/>
              <a:t>MinimalModbus</a:t>
            </a:r>
            <a:r>
              <a:rPr lang="en-US" dirty="0" smtClean="0"/>
              <a:t>: </a:t>
            </a:r>
            <a:r>
              <a:rPr lang="en-US" dirty="0" err="1" smtClean="0"/>
              <a:t>實作項目較少，使用資源也相對的少</a:t>
            </a:r>
            <a:r>
              <a:rPr lang="en-US" dirty="0" smtClean="0"/>
              <a:t>(</a:t>
            </a:r>
            <a:r>
              <a:rPr lang="en-US" dirty="0" err="1" smtClean="0"/>
              <a:t>Modbus</a:t>
            </a:r>
            <a:r>
              <a:rPr lang="en-US" dirty="0" smtClean="0"/>
              <a:t>/RTU, </a:t>
            </a:r>
            <a:r>
              <a:rPr lang="en-US" dirty="0" err="1" smtClean="0"/>
              <a:t>Modbus</a:t>
            </a:r>
            <a:r>
              <a:rPr lang="en-US" dirty="0" smtClean="0"/>
              <a:t>/ASCII)</a:t>
            </a:r>
          </a:p>
          <a:p>
            <a:pPr lvl="1"/>
            <a:endParaRPr lang="en-US" altLang="zh-TW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物聯網資料收集</a:t>
            </a:r>
            <a:r>
              <a:rPr lang="en-US" altLang="zh-TW" dirty="0" smtClean="0"/>
              <a:t>– </a:t>
            </a:r>
            <a:r>
              <a:rPr lang="en-US" altLang="zh-TW" dirty="0" err="1" smtClean="0"/>
              <a:t>Modbus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Modbus-tk</a:t>
            </a:r>
            <a:endParaRPr lang="en-US" b="1" dirty="0" smtClean="0"/>
          </a:p>
          <a:p>
            <a:pPr lvl="1"/>
            <a:r>
              <a:rPr lang="zh-TW" altLang="en-US" dirty="0" smtClean="0"/>
              <a:t>個人推薦使用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安裝方式</a:t>
            </a:r>
            <a:r>
              <a:rPr lang="en-US" altLang="zh-TW" dirty="0" smtClean="0"/>
              <a:t>:</a:t>
            </a:r>
          </a:p>
          <a:p>
            <a:pPr lvl="1"/>
            <a:r>
              <a:rPr lang="en-US" dirty="0" smtClean="0"/>
              <a:t>pip install </a:t>
            </a:r>
            <a:r>
              <a:rPr lang="en-US" dirty="0" err="1" smtClean="0"/>
              <a:t>modbus_tk</a:t>
            </a:r>
            <a:endParaRPr lang="en-US" dirty="0" smtClean="0"/>
          </a:p>
          <a:p>
            <a:r>
              <a:rPr lang="zh-TW" altLang="en-US" b="1" dirty="0" smtClean="0"/>
              <a:t>進一步的資訊可以參考我之前的演講</a:t>
            </a:r>
            <a:endParaRPr lang="en-US" altLang="zh-TW" b="1" dirty="0" smtClean="0"/>
          </a:p>
          <a:p>
            <a:pPr lvl="1"/>
            <a:r>
              <a:rPr lang="en-US" altLang="zh-TW" b="1" dirty="0" smtClean="0"/>
              <a:t>Python</a:t>
            </a:r>
            <a:r>
              <a:rPr lang="zh-TW" altLang="en-US" b="1" dirty="0" smtClean="0"/>
              <a:t>與</a:t>
            </a:r>
            <a:r>
              <a:rPr lang="en-US" altLang="zh-TW" b="1" dirty="0" smtClean="0"/>
              <a:t>PLC</a:t>
            </a:r>
            <a:r>
              <a:rPr lang="zh-TW" altLang="en-US" b="1" dirty="0" smtClean="0"/>
              <a:t>共舞</a:t>
            </a:r>
            <a:r>
              <a:rPr lang="en-US" altLang="zh-TW" b="1" dirty="0" smtClean="0"/>
              <a:t>(</a:t>
            </a:r>
            <a:r>
              <a:rPr lang="en-US" altLang="zh-TW" b="1" dirty="0" smtClean="0">
                <a:hlinkClick r:id="rId2"/>
              </a:rPr>
              <a:t>link</a:t>
            </a:r>
            <a:r>
              <a:rPr lang="en-US" altLang="zh-TW" b="1" dirty="0" smtClean="0"/>
              <a:t>)</a:t>
            </a:r>
          </a:p>
          <a:p>
            <a:pPr lvl="1"/>
            <a:r>
              <a:rPr lang="en-US" altLang="zh-TW" b="1" dirty="0" smtClean="0"/>
              <a:t>Python</a:t>
            </a:r>
            <a:r>
              <a:rPr lang="zh-TW" altLang="en-US" b="1" dirty="0" smtClean="0"/>
              <a:t>工業</a:t>
            </a:r>
            <a:r>
              <a:rPr lang="en-US" altLang="zh-TW" b="1" dirty="0" smtClean="0"/>
              <a:t>4.0 - </a:t>
            </a:r>
            <a:r>
              <a:rPr lang="zh-TW" altLang="en-US" b="1" dirty="0" smtClean="0"/>
              <a:t>工廠監控系統</a:t>
            </a:r>
            <a:r>
              <a:rPr lang="en-US" altLang="zh-TW" b="1" dirty="0" smtClean="0"/>
              <a:t>(</a:t>
            </a:r>
            <a:r>
              <a:rPr lang="en-US" altLang="zh-TW" b="1" dirty="0" smtClean="0">
                <a:hlinkClick r:id="rId3"/>
              </a:rPr>
              <a:t>link</a:t>
            </a:r>
            <a:r>
              <a:rPr lang="en-US" altLang="zh-TW" b="1" dirty="0" smtClean="0"/>
              <a:t>)(</a:t>
            </a:r>
            <a:r>
              <a:rPr lang="en-US" altLang="zh-TW" b="1" dirty="0" err="1" smtClean="0"/>
              <a:t>pycon</a:t>
            </a:r>
            <a:r>
              <a:rPr lang="en-US" altLang="zh-TW" b="1" dirty="0" smtClean="0"/>
              <a:t> </a:t>
            </a:r>
            <a:r>
              <a:rPr lang="en-US" altLang="zh-TW" b="1" dirty="0" err="1" smtClean="0"/>
              <a:t>tw</a:t>
            </a:r>
            <a:r>
              <a:rPr lang="en-US" altLang="zh-TW" b="1" dirty="0" smtClean="0"/>
              <a:t> 2018)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電表資料收集的</a:t>
            </a:r>
            <a:r>
              <a:rPr lang="en-US" altLang="zh-TW" dirty="0" smtClean="0"/>
              <a:t>Live Demo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/>
              <a:t>以士林電機的電表為例</a:t>
            </a:r>
            <a:endParaRPr lang="en-US" altLang="zh-TW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電表資料收集的</a:t>
            </a:r>
            <a:r>
              <a:rPr lang="en-US" altLang="zh-TW" dirty="0" smtClean="0"/>
              <a:t>Live Demo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/>
              <a:t>士林電表</a:t>
            </a:r>
            <a:r>
              <a:rPr lang="en-US" altLang="zh-TW" b="1" dirty="0" err="1" smtClean="0"/>
              <a:t>的電壓電流資訊</a:t>
            </a:r>
            <a:endParaRPr lang="en-US" altLang="zh-TW" b="1" dirty="0" smtClean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/>
          <a:srcRect t="23375" b="40560"/>
          <a:stretch>
            <a:fillRect/>
          </a:stretch>
        </p:blipFill>
        <p:spPr bwMode="auto">
          <a:xfrm>
            <a:off x="156955" y="2357430"/>
            <a:ext cx="8823333" cy="4500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電表資料收集的</a:t>
            </a:r>
            <a:r>
              <a:rPr lang="en-US" altLang="zh-TW" dirty="0" smtClean="0"/>
              <a:t>Live Demo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/>
              <a:t>士林電表</a:t>
            </a:r>
            <a:r>
              <a:rPr lang="en-US" altLang="zh-TW" b="1" dirty="0" err="1" smtClean="0"/>
              <a:t>的功率資訊</a:t>
            </a:r>
            <a:endParaRPr lang="en-US" altLang="zh-TW" b="1" dirty="0" smtClean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/>
          <a:srcRect t="60107" b="4007"/>
          <a:stretch>
            <a:fillRect/>
          </a:stretch>
        </p:blipFill>
        <p:spPr bwMode="auto">
          <a:xfrm>
            <a:off x="357158" y="2500306"/>
            <a:ext cx="8585630" cy="43576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電表資料收集的</a:t>
            </a:r>
            <a:r>
              <a:rPr lang="en-US" altLang="zh-TW" dirty="0" smtClean="0"/>
              <a:t>Live Demo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b="1" dirty="0" smtClean="0"/>
              <a:t>士林電表</a:t>
            </a:r>
            <a:r>
              <a:rPr lang="en-US" altLang="zh-TW" b="1" dirty="0" err="1" smtClean="0"/>
              <a:t>的功率資訊</a:t>
            </a:r>
            <a:endParaRPr lang="en-US" altLang="zh-TW" b="1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1329979"/>
            <a:ext cx="6286544" cy="5528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電表資料收集的</a:t>
            </a:r>
            <a:r>
              <a:rPr lang="en-US" altLang="zh-TW" dirty="0" smtClean="0"/>
              <a:t>Live 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IEEE 754</a:t>
            </a:r>
            <a:endParaRPr lang="zh-TW" altLang="en-US" dirty="0"/>
          </a:p>
        </p:txBody>
      </p:sp>
      <p:pic>
        <p:nvPicPr>
          <p:cNvPr id="1026" name="Picture 2" descr="floa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214553"/>
            <a:ext cx="7358114" cy="45468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常用的通訊協定</a:t>
            </a:r>
            <a:endParaRPr lang="zh-TW" altLang="en-US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428736"/>
            <a:ext cx="7572428" cy="4759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常用的通訊協定</a:t>
            </a:r>
            <a:endParaRPr lang="zh-TW" altLang="en-US" dirty="0"/>
          </a:p>
        </p:txBody>
      </p:sp>
      <p:pic>
        <p:nvPicPr>
          <p:cNvPr id="8196" name="Picture 4" descr="HiveMQ - Enterprise ready MQTT to move your IoT dat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71670" y="1643050"/>
            <a:ext cx="5857916" cy="4668428"/>
          </a:xfrm>
          <a:prstGeom prst="rect">
            <a:avLst/>
          </a:prstGeom>
          <a:noFill/>
        </p:spPr>
      </p:pic>
      <p:sp>
        <p:nvSpPr>
          <p:cNvPr id="6" name="文字方塊 5"/>
          <p:cNvSpPr txBox="1"/>
          <p:nvPr/>
        </p:nvSpPr>
        <p:spPr>
          <a:xfrm>
            <a:off x="0" y="6488668"/>
            <a:ext cx="3224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 https://www.hivemq.com/</a:t>
            </a:r>
            <a:endParaRPr lang="zh-TW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自我介紹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楊熲煜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)</a:t>
            </a:r>
          </a:p>
          <a:p>
            <a:r>
              <a:rPr lang="zh-TW" altLang="en-US" dirty="0" smtClean="0"/>
              <a:t>高雄</a:t>
            </a:r>
            <a:r>
              <a:rPr lang="en-US" altLang="zh-TW" dirty="0" err="1" smtClean="0"/>
              <a:t>Python社群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義工</a:t>
            </a:r>
            <a:endParaRPr lang="en-US" altLang="zh-TW" dirty="0" smtClean="0"/>
          </a:p>
          <a:p>
            <a:r>
              <a:rPr lang="zh-TW" altLang="en-US" dirty="0" smtClean="0"/>
              <a:t>正修科技大學講師</a:t>
            </a:r>
            <a:endParaRPr lang="en-US" altLang="zh-TW" dirty="0" smtClean="0"/>
          </a:p>
          <a:p>
            <a:r>
              <a:rPr lang="zh-TW" altLang="en-US" dirty="0" smtClean="0"/>
              <a:t>高雄科技大學業界講師</a:t>
            </a:r>
            <a:endParaRPr lang="en-US" altLang="zh-TW" dirty="0" smtClean="0"/>
          </a:p>
          <a:p>
            <a:r>
              <a:rPr lang="zh-TW" altLang="en-US" dirty="0" smtClean="0"/>
              <a:t>勞動部在職訓練講師</a:t>
            </a:r>
            <a:endParaRPr lang="en-US" altLang="zh-TW" dirty="0" smtClean="0"/>
          </a:p>
          <a:p>
            <a:r>
              <a:rPr lang="zh-TW" altLang="en-US" dirty="0" smtClean="0"/>
              <a:t>台灣</a:t>
            </a:r>
            <a:r>
              <a:rPr lang="en-US" altLang="zh-TW" dirty="0" smtClean="0"/>
              <a:t>Python</a:t>
            </a:r>
            <a:r>
              <a:rPr lang="zh-TW" altLang="en-US" dirty="0" smtClean="0"/>
              <a:t>研討會講者</a:t>
            </a:r>
            <a:r>
              <a:rPr lang="en-US" altLang="zh-TW" dirty="0" smtClean="0"/>
              <a:t>(2018~2021)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常用的通訊協定</a:t>
            </a:r>
            <a:endParaRPr lang="zh-TW" alt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3000372"/>
            <a:ext cx="7464592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資料視覺化應用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電表資料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單日資料視覺化</a:t>
            </a:r>
            <a:r>
              <a:rPr lang="en-US" altLang="zh-TW" dirty="0" err="1" smtClean="0"/>
              <a:t>Demo</a:t>
            </a:r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214686"/>
            <a:ext cx="8743482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電表資料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電表資訊</a:t>
            </a:r>
            <a:r>
              <a:rPr lang="en-US" altLang="zh-TW" dirty="0" err="1" smtClean="0"/>
              <a:t>：整月資料視覺化Demo</a:t>
            </a:r>
            <a:endParaRPr lang="en-US" altLang="zh-TW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00166" y="2928934"/>
            <a:ext cx="5572164" cy="3659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電表資料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以地圖呈現多個地廠的即時電量</a:t>
            </a:r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2357430"/>
            <a:ext cx="7027863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 – </a:t>
            </a:r>
            <a:r>
              <a:rPr lang="en-US" altLang="zh-TW" dirty="0" err="1" smtClean="0"/>
              <a:t>太陽能發電資訊</a:t>
            </a:r>
            <a:endParaRPr lang="zh-TW" altLang="en-US" dirty="0"/>
          </a:p>
        </p:txBody>
      </p:sp>
      <p:pic>
        <p:nvPicPr>
          <p:cNvPr id="4" name="Picture 2" descr="來源, 可供選擇的, 可再生, 可持續發展 的 免費圖庫相片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65" y="1581944"/>
            <a:ext cx="3012831" cy="16932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新聞中心- 新聞列表- 台達高效能20kW太陽能逆變器獲日本Takara Leben ..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4300" t="7908" r="27700" b="9208"/>
          <a:stretch/>
        </p:blipFill>
        <p:spPr bwMode="auto">
          <a:xfrm>
            <a:off x="1317576" y="3671291"/>
            <a:ext cx="961128" cy="11052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新聞中心- 新聞列表- 台達高效能20kW太陽能逆變器獲日本Takara Leben ...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4300" t="7908" r="27700" b="9208"/>
          <a:stretch/>
        </p:blipFill>
        <p:spPr bwMode="auto">
          <a:xfrm>
            <a:off x="2494705" y="3649900"/>
            <a:ext cx="961128" cy="110529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日煬科技有限公司,突波保護器,突波吸收器,日照計,日射計,直流開關DC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739" y="1581943"/>
            <a:ext cx="827336" cy="582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 descr="蜂后贴片式PT100温度传感器铂热电阻PT1000温度检测防水型探头温度PT100 ...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808" t="60628" r="50260" b="19306"/>
          <a:stretch/>
        </p:blipFill>
        <p:spPr bwMode="auto">
          <a:xfrm rot="5400000">
            <a:off x="3201089" y="2590531"/>
            <a:ext cx="963851" cy="39855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1" descr="產品- 多功能集合式電表- DPM-C530 - 台達集團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9" y="3838005"/>
            <a:ext cx="1062807" cy="9385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14" descr="data:image/jpeg;base64,/9j/4AAQSkZJRgABAQAAAQABAAD/2wCEAAkGBwgHBgkIBwgKCgkLDRYPDQwMDRsUFRAWIB0iIiAdHx8kKDQsJCYxJx8fLT0tMTU3Ojo6Iys/RD84QzQ5OjcBCgoKDQwNGg8PGjclHyU3Nzc3Nzc3Nzc3Nzc3Nzc3Nzc3Nzc3Nzc3Nzc3Nzc3Nzc3Nzc3Nzc3Nzc3Nzc3Nzc3N//AABEIAJ8AnwMBIgACEQEDEQH/xAAcAAEAAQUBAQAAAAAAAAAAAAAAAgEDBAUGBwj/xABHEAABAwICBQcHBwkJAAAAAAABAAIDBBEFIQYSMUFRBxNhcXKRwRQiMkKBobEVM1JigtHwFiMkNGSTsrPhFyY2Q0Rzg9Lx/8QAFwEBAQEBAAAAAAAAAAAAAAAAAAEDAv/EABgRAQEBAQEAAAAAAAAAAAAAAAARAQMC/9oADAMBAAIRAxEAPwD3FERAREQEREBERAREQEREBERAREQEREBERAREQEREBERAREQEREBERAREQEREBERAREQEREBEWFV4tQUdxPUsDh6rfOPcEGai5Su00hju2kpXvP0pHao7hfwXM4jpXi1TcCp5hn0YG6vv2+9B6XUVdNSgGpqIoQdhkeG371bbiNC/0Kynd1StPivFKqd8ry+VznvO1zyST7StfM++4KwfQDaiB/ozRnqeFcDgdhB6l84Su+qO5Yz3OHo5dSQfTKL5j8pqWehUTN7MhCqMTxRnoYnXN7NS8eKQfTaL5mGOY2w+bjmKN6q2X71dbpVpFH6OO4j9qoc74lIPpRF84N010oZ6OO1ftLT8QpjT7S1vo49P7YYj8WJB9GIvnhvKRpezbjBd2qaH/orzeVPStm2rpn9qmb4WSD6BReBDlc0pZtOHO7VOfBy3OhXKlj+N6VUGFVsOHeT1BkD3RQva4asb3CxLyNrRuUHp8+kWEQyPj+UKZ0rCWuY2ZtwRkQc1hz6RB4tTOg69cOK8Zxp0DdI8VNQC4eWzC3/I65WJIcPc5mq5rAPSFn5/gqweuVldUVAImne5vAGw7gtVKGbl5dWPhjlb5JJ5urna+RVry+oAynkH2ykHo1RqjetbO4DguL+VK0bKqX94VH5Wq985PtBQdNNIM9iwZpDuAWmOK1X0r9dlA4nMdrQfYrRsJJSsZ8pWL8oOO2MewKBruLUqMhz3fgK06R3Aq06ubvaVA1rOB7glVdLnFQJcVDyuPeHdyoaqI7/cgqdZRN1QzxnY4KJkDiA1wJ6CgqT0qBfwzUuaJzf3KuopRjPBcc103Jg22n+Ddub+RItBqLpuTSE/l3g7+D5f5Eigv6Ukt0jxYfts38blp3O6u5bfS9wZpRi41R+uzbz9M9K0hlZvY/2P/ouhRxvuHcoZH1R3qRkiPqPHcfBW3TUzXhr5Xhx2DUGfvQUPUfYVbd9rvVx74jkHgdoHwULxn/OZ3O+5QWiRxPco5cfcrjmi+T2HreAoFhOxzD0BwPiggXW9ZRLjxUzDLujceoK26OQelG4dbSgoXnirbnnoRxsrTiSQBYHdc5IJF/QFTXHBRbAI9phkJ3iRht3lT5m4+YJH1L+BQUv+Lq5TEeUR5esFbMFjlDMB066QMa2qhu57PPzz+8INyWKJbZXrZWCrq26TxQWAzNdDydCT+0LCBshDZbHi7mpPBaSy6Hk6/wAcYTcetL/JkQW9OAW6W4uAQP0p528SudcT1roOUGzdMsXH7QT7guaJCok4kbgsSegFTUOkcSWFueq4NLSBYbQcledZGyvY17WvNnCxzUFXbAMyALXurM8Qmi5slzLm+s0IXE71G5H/AIgyGtiDQ1z3kbyQAT3BWbMLgLDvKrLPrCwYxhvtbceKs868HagUD4xGTUU1RM1x810YGWeeZCyfKMNdE9zBUse0Za+oADuvays087InZxhrTt5sBpVZqy7vMfPYjfM8H3OWnnpMkxl65Xbm7ilVrw1EsbJpbMe4C5OwFY8Uk8jR+ebmBk7NHSAuLi3M7cyp0vNtIYx+rl67WH32usmo6Kp1S4RRvsNjWtJPUNVWpm6kj2OjiOqSL2t8Csk1Ag9Axednk1xt3PWJK4Pkc/W2m+xBEEA/NtHU4/esijf+kxD856Q2vy7ljlp1Qdx2K7RC1XEfrhBvwMk25KgUgFRHcui5Or/lxhRH0pb/ALl6585L1Pkx0MNPPHjeKBzZ2g+T097alwQXO6bE5br8dgcLyjj++eLZZc8N31QuVN+C9Z000BqsQxyrxGGujaKhwdzboT5uQG2+ezguMqNBsejvqQwy9mUC/fZBy5PEKOsF0B0O0g1NbyH7POsv8Viy6NY7FcvwuoPZAd8CUGnNulUNulZcuG4hF87h1WztQOHgsN5DDZ41TwOSCh6CoE9KkXNOw9yibcVBEjqUSOhSNlEoIkdBUSpKJJ4+9BEoqm/X7FS/EIF7ix2K9Q/rcVtuuFYy4K/RfrUVr+mEG+3hXGglwABJJsAFCNrpJA1jS5ziA1rRck8F6foRoYaYsrK9odVHNrNoi/r8FRY0K0NcySOtxGO822OIjKPpPT8F6tQ0/MxgKNFRthaMs1mAWUFmamZJtCxH4XEfVC2SINO/B4zuVl+CMOwLfIg5t2CcFYlwLXFnNDh0i66qwSwQcLU6IUM/z2H0knagafBayfk+waS+thNOOwCz4WXpmoOCoYmncEHkU/JjgridWlmjP1J3eJK11RyVUBN4qquj6NZjh/CvbDAw7goGljPqhB4LUclL/wDT4q9v+5Th3wcFr5+S7FmA8xX0kh+u1zPgCvod1FEfVCtuw6I+qO5B82zcnWkUexlJJ2Jz4gLXzaGaSQ31sJlcBvZIx3uDrr6ddhUR9UdytOweM7Ag+VpsHxWEkTYVXM6TTPt8FWho6o1lOwUs+s6QNaOacLngvqN2CN3BXYMIYw3IQcLoLoV5CG1dcwOrHDIbREOA6eJXpVLSthYAAFOGBsQsAryAEREBERAREQEREBERAREQEREBERAREQEREBERAREQEREBERAREQEREBERAREQEREBERAREQf/2Q=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8065" y="5433614"/>
            <a:ext cx="1504950" cy="866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435" y="4481114"/>
            <a:ext cx="2790825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 descr="在模型驅動的應用程式中使用儀表板和圖表追蹤進度- Power Apps ...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5287" y="2617837"/>
            <a:ext cx="3829120" cy="18632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直線接點 9"/>
          <p:cNvCxnSpPr/>
          <p:nvPr/>
        </p:nvCxnSpPr>
        <p:spPr>
          <a:xfrm>
            <a:off x="569223" y="5260998"/>
            <a:ext cx="3067357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569223" y="4776588"/>
            <a:ext cx="0" cy="1090413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直線接點 24"/>
          <p:cNvCxnSpPr/>
          <p:nvPr/>
        </p:nvCxnSpPr>
        <p:spPr>
          <a:xfrm>
            <a:off x="1728554" y="4755197"/>
            <a:ext cx="0" cy="505801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2975269" y="4715791"/>
            <a:ext cx="0" cy="546373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線接點 28"/>
          <p:cNvCxnSpPr/>
          <p:nvPr/>
        </p:nvCxnSpPr>
        <p:spPr>
          <a:xfrm>
            <a:off x="547895" y="5867001"/>
            <a:ext cx="2223905" cy="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 flipH="1">
            <a:off x="3635896" y="2924944"/>
            <a:ext cx="684" cy="2337220"/>
          </a:xfrm>
          <a:prstGeom prst="line">
            <a:avLst/>
          </a:prstGeom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1919524" y="3103527"/>
            <a:ext cx="0" cy="5463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2975269" y="3089340"/>
            <a:ext cx="0" cy="54637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直線接點 38"/>
          <p:cNvCxnSpPr/>
          <p:nvPr/>
        </p:nvCxnSpPr>
        <p:spPr>
          <a:xfrm>
            <a:off x="3483739" y="5867001"/>
            <a:ext cx="245641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476516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 – </a:t>
            </a:r>
            <a:r>
              <a:rPr lang="en-US" altLang="zh-TW" dirty="0" err="1" smtClean="0"/>
              <a:t>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發電量分析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日累計發電量</a:t>
            </a:r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2786057"/>
            <a:ext cx="8443062" cy="38185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 – </a:t>
            </a:r>
            <a:r>
              <a:rPr lang="en-US" altLang="zh-TW" dirty="0" err="1" smtClean="0"/>
              <a:t>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發電量分析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日發電量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000372"/>
            <a:ext cx="8549070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2-日發電資訊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我們把前面的</a:t>
            </a:r>
            <a:r>
              <a:rPr lang="en-US" altLang="zh-TW" dirty="0" smtClean="0"/>
              <a:t>raw </a:t>
            </a:r>
            <a:r>
              <a:rPr lang="en-US" altLang="zh-TW" dirty="0" err="1" smtClean="0"/>
              <a:t>data整理過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r>
              <a:rPr lang="en-US" altLang="zh-TW" dirty="0" err="1" smtClean="0"/>
              <a:t>hour是我們畫日趨勢圖時所需要的時間資訊</a:t>
            </a:r>
            <a:endParaRPr lang="en-US" altLang="zh-TW" dirty="0" smtClean="0"/>
          </a:p>
          <a:p>
            <a:r>
              <a:rPr lang="en-US" altLang="zh-TW" dirty="0" err="1" smtClean="0"/>
              <a:t>Total_e則把電廠中，每一個發電設備的電量依每小時進行合計</a:t>
            </a:r>
            <a:endParaRPr lang="en-US" altLang="zh-TW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4286250"/>
            <a:ext cx="7256463" cy="257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2-日發電資訊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數據</a:t>
            </a:r>
            <a:r>
              <a:rPr lang="en-US" altLang="zh-TW" dirty="0" err="1" smtClean="0"/>
              <a:t>uni</a:t>
            </a:r>
            <a:r>
              <a:rPr lang="en-US" altLang="zh-TW" dirty="0" smtClean="0"/>
              <a:t>-form</a:t>
            </a:r>
          </a:p>
          <a:p>
            <a:r>
              <a:rPr lang="zh-TW" altLang="en-US" dirty="0" smtClean="0"/>
              <a:t>除以整個設置容量</a:t>
            </a:r>
            <a:r>
              <a:rPr lang="en-US" altLang="zh-TW" dirty="0" smtClean="0"/>
              <a:t>: kWh/capacity=kWh/</a:t>
            </a:r>
            <a:r>
              <a:rPr lang="en-US" altLang="zh-TW" dirty="0" err="1" smtClean="0"/>
              <a:t>kWp</a:t>
            </a:r>
            <a:r>
              <a:rPr lang="en-US" altLang="zh-TW" dirty="0" smtClean="0"/>
              <a:t> = deg4kw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3714752"/>
            <a:ext cx="7820912" cy="2738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物聯網資料介紹特性說明</a:t>
            </a:r>
            <a:endParaRPr lang="en-US" altLang="zh-TW" dirty="0" smtClean="0"/>
          </a:p>
          <a:p>
            <a:r>
              <a:rPr lang="zh-TW" altLang="en-US" dirty="0" smtClean="0"/>
              <a:t>物聯網資料的收集</a:t>
            </a:r>
            <a:endParaRPr lang="en-US" altLang="zh-TW" dirty="0" smtClean="0"/>
          </a:p>
          <a:p>
            <a:r>
              <a:rPr lang="zh-TW" altLang="en-US" dirty="0" smtClean="0"/>
              <a:t>常用的通訊協定</a:t>
            </a:r>
            <a:endParaRPr lang="en-US" altLang="zh-TW" dirty="0" smtClean="0"/>
          </a:p>
          <a:p>
            <a:r>
              <a:rPr lang="zh-TW" altLang="en-US" dirty="0" smtClean="0"/>
              <a:t>資料分析應用</a:t>
            </a:r>
            <a:endParaRPr lang="zh-TW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2-日發電資訊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雖然前一張圖可以更清楚得知發電效率</a:t>
            </a:r>
            <a:endParaRPr lang="en-US" altLang="zh-TW" dirty="0" smtClean="0"/>
          </a:p>
          <a:p>
            <a:r>
              <a:rPr lang="zh-TW" altLang="en-US" dirty="0" smtClean="0"/>
              <a:t>但可能還不夠</a:t>
            </a:r>
            <a:r>
              <a:rPr lang="en-US" altLang="zh-TW" dirty="0" smtClean="0"/>
              <a:t>!</a:t>
            </a:r>
          </a:p>
          <a:p>
            <a:r>
              <a:rPr lang="zh-TW" altLang="en-US" dirty="0" smtClean="0"/>
              <a:t>來看一下</a:t>
            </a:r>
            <a:r>
              <a:rPr lang="en-US" altLang="zh-TW" dirty="0" smtClean="0"/>
              <a:t>5/7的資訊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429000"/>
            <a:ext cx="8590081" cy="3000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2-日發電資訊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把陽光強度的資訊加入</a:t>
            </a:r>
            <a:endParaRPr lang="en-US" altLang="zh-TW" dirty="0" smtClean="0"/>
          </a:p>
          <a:p>
            <a:r>
              <a:rPr lang="zh-TW" altLang="en-US" dirty="0" smtClean="0"/>
              <a:t>並</a:t>
            </a:r>
            <a:r>
              <a:rPr lang="en-US" altLang="zh-TW" dirty="0" err="1" smtClean="0"/>
              <a:t>uni-form處理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357562"/>
            <a:ext cx="8732185" cy="3071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如同日發電量的概念畫趨勢圖</a:t>
            </a:r>
            <a:endParaRPr lang="en-US" altLang="zh-TW" dirty="0" smtClean="0"/>
          </a:p>
          <a:p>
            <a:r>
              <a:rPr lang="en-US" altLang="zh-TW" dirty="0" err="1" smtClean="0"/>
              <a:t>Date是每天的日期</a:t>
            </a:r>
            <a:endParaRPr lang="en-US" altLang="zh-TW" dirty="0" smtClean="0"/>
          </a:p>
          <a:p>
            <a:r>
              <a:rPr lang="en-US" altLang="zh-TW" dirty="0" err="1" smtClean="0"/>
              <a:t>Total_e是每日的電量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571877"/>
            <a:ext cx="8197235" cy="328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進一步</a:t>
            </a:r>
            <a:r>
              <a:rPr lang="en-US" altLang="zh-TW" dirty="0" err="1" smtClean="0"/>
              <a:t>uni</a:t>
            </a:r>
            <a:r>
              <a:rPr lang="en-US" altLang="zh-TW" dirty="0" smtClean="0"/>
              <a:t>-form</a:t>
            </a:r>
          </a:p>
          <a:p>
            <a:endParaRPr lang="en-US" altLang="zh-TW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3000372"/>
            <a:ext cx="8245463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再加入日照資訊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000372"/>
            <a:ext cx="8511071" cy="3629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是否每一台都很優秀</a:t>
            </a:r>
            <a:endParaRPr lang="en-US" altLang="zh-TW" dirty="0" smtClean="0"/>
          </a:p>
          <a:p>
            <a:r>
              <a:rPr lang="zh-TW" altLang="en-US" dirty="0" smtClean="0"/>
              <a:t>把每台的小時電量</a:t>
            </a:r>
            <a:r>
              <a:rPr lang="en-US" altLang="zh-TW" dirty="0" smtClean="0"/>
              <a:t>/</a:t>
            </a:r>
            <a:r>
              <a:rPr lang="en-US" altLang="zh-TW" dirty="0" err="1" smtClean="0"/>
              <a:t>單台的設置量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en-US" altLang="zh-TW" dirty="0" err="1" smtClean="0"/>
              <a:t>全部都做uni</a:t>
            </a:r>
            <a:r>
              <a:rPr lang="en-US" altLang="zh-TW" dirty="0" smtClean="0"/>
              <a:t>-form)</a:t>
            </a:r>
          </a:p>
          <a:p>
            <a:endParaRPr lang="en-US" altLang="zh-TW" dirty="0" smtClean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3143248"/>
            <a:ext cx="8507286" cy="3500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單用眼力去比對</a:t>
            </a:r>
            <a:r>
              <a:rPr lang="en-US" altLang="zh-TW" dirty="0" err="1" smtClean="0"/>
              <a:t>sun和各台</a:t>
            </a:r>
            <a:r>
              <a:rPr lang="zh-TW" altLang="en-US" dirty="0" smtClean="0"/>
              <a:t>發電量的關係，不容易判別好壞</a:t>
            </a:r>
            <a:endParaRPr lang="en-US" altLang="zh-TW" dirty="0" smtClean="0"/>
          </a:p>
          <a:p>
            <a:r>
              <a:rPr lang="zh-TW" altLang="en-US" dirty="0" smtClean="0"/>
              <a:t>因此我們引入</a:t>
            </a:r>
            <a:r>
              <a:rPr lang="en-US" altLang="zh-TW" dirty="0" err="1" smtClean="0"/>
              <a:t>PR來判斷</a:t>
            </a:r>
            <a:endParaRPr lang="en-US" altLang="zh-TW" dirty="0" smtClean="0"/>
          </a:p>
          <a:p>
            <a:r>
              <a:rPr lang="en-US" dirty="0" smtClean="0"/>
              <a:t>PR(Performance Ratio): </a:t>
            </a:r>
            <a:r>
              <a:rPr lang="en-US" dirty="0" err="1" smtClean="0"/>
              <a:t>實際發電與額定發電的比值</a:t>
            </a:r>
            <a:endParaRPr lang="en-US" dirty="0" smtClean="0"/>
          </a:p>
          <a:p>
            <a:r>
              <a:rPr lang="en-US" altLang="zh-TW" b="1" dirty="0" smtClean="0"/>
              <a:t>PR = </a:t>
            </a:r>
            <a:r>
              <a:rPr lang="zh-TW" altLang="en-US" b="1" dirty="0" smtClean="0"/>
              <a:t>每</a:t>
            </a:r>
            <a:r>
              <a:rPr lang="en-US" altLang="zh-TW" b="1" dirty="0" smtClean="0"/>
              <a:t>kW</a:t>
            </a:r>
            <a:r>
              <a:rPr lang="zh-TW" altLang="en-US" b="1" dirty="0" smtClean="0"/>
              <a:t>系統一日發電度數 </a:t>
            </a:r>
            <a:r>
              <a:rPr lang="en-US" altLang="zh-TW" b="1" dirty="0" smtClean="0"/>
              <a:t>/ </a:t>
            </a:r>
            <a:r>
              <a:rPr lang="zh-TW" altLang="en-US" b="1" dirty="0" smtClean="0"/>
              <a:t>等效日照小時</a:t>
            </a:r>
            <a:r>
              <a:rPr lang="en-US" altLang="zh-TW" b="1" dirty="0" smtClean="0"/>
              <a:t>(ESH)</a:t>
            </a:r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42844" y="6500834"/>
            <a:ext cx="91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 </a:t>
            </a:r>
            <a:r>
              <a:rPr lang="en-US" altLang="zh-TW" dirty="0" smtClean="0">
                <a:hlinkClick r:id="rId2"/>
              </a:rPr>
              <a:t>link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PR(Performance Ratio): </a:t>
            </a:r>
            <a:r>
              <a:rPr lang="en-US" dirty="0" err="1" smtClean="0"/>
              <a:t>實際發電與額定發電的比值</a:t>
            </a:r>
            <a:endParaRPr lang="en-US" dirty="0" smtClean="0"/>
          </a:p>
          <a:p>
            <a:endParaRPr lang="en-US" altLang="zh-TW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42844" y="6500834"/>
            <a:ext cx="91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 </a:t>
            </a:r>
            <a:r>
              <a:rPr lang="en-US" altLang="zh-TW" dirty="0" smtClean="0">
                <a:hlinkClick r:id="rId2"/>
              </a:rPr>
              <a:t>link</a:t>
            </a:r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14" y="2686050"/>
            <a:ext cx="7294563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至此，是否覺得眼力已不夠使用</a:t>
            </a:r>
            <a:r>
              <a:rPr lang="en-US" dirty="0" smtClean="0"/>
              <a:t>?!</a:t>
            </a:r>
          </a:p>
          <a:p>
            <a:endParaRPr lang="en-US" altLang="zh-TW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42844" y="6500834"/>
            <a:ext cx="91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 </a:t>
            </a:r>
            <a:r>
              <a:rPr lang="en-US" altLang="zh-TW" dirty="0" smtClean="0">
                <a:hlinkClick r:id="rId2"/>
              </a:rPr>
              <a:t>link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3357562"/>
            <a:ext cx="8688831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電力資料</a:t>
            </a:r>
            <a:r>
              <a:rPr lang="en-US" altLang="zh-TW" dirty="0" smtClean="0"/>
              <a:t>2-月發電資訊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至此，是否覺得眼力已不夠使用</a:t>
            </a:r>
            <a:r>
              <a:rPr lang="en-US" dirty="0" smtClean="0"/>
              <a:t>?!</a:t>
            </a:r>
          </a:p>
          <a:p>
            <a:r>
              <a:rPr lang="en-US" dirty="0" err="1" smtClean="0"/>
              <a:t>調整預設的色系</a:t>
            </a:r>
            <a:r>
              <a:rPr lang="en-US" dirty="0" smtClean="0"/>
              <a:t> </a:t>
            </a:r>
            <a:r>
              <a:rPr lang="en-US" dirty="0" err="1" smtClean="0"/>
              <a:t>cmap</a:t>
            </a:r>
            <a:r>
              <a:rPr lang="en-US" dirty="0" smtClean="0"/>
              <a:t>='</a:t>
            </a:r>
            <a:r>
              <a:rPr lang="en-US" dirty="0" err="1" smtClean="0"/>
              <a:t>bwr</a:t>
            </a:r>
            <a:r>
              <a:rPr lang="en-US" dirty="0" smtClean="0"/>
              <a:t>'</a:t>
            </a:r>
          </a:p>
          <a:p>
            <a:endParaRPr lang="en-US" altLang="zh-TW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42844" y="6500834"/>
            <a:ext cx="9133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 </a:t>
            </a:r>
            <a:r>
              <a:rPr lang="en-US" altLang="zh-TW" dirty="0" smtClean="0">
                <a:hlinkClick r:id="rId2"/>
              </a:rPr>
              <a:t>link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3429000"/>
            <a:ext cx="9145517" cy="30003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物聯網資料特性介紹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物聯網 </a:t>
            </a:r>
            <a:r>
              <a:rPr lang="en-US" altLang="zh-TW" dirty="0" smtClean="0"/>
              <a:t>Internet of Things</a:t>
            </a:r>
          </a:p>
          <a:p>
            <a:r>
              <a:rPr lang="zh-TW" altLang="en-US" dirty="0" smtClean="0"/>
              <a:t>泛指各種機器、設備、生物資訊經由網路傳輸數據，所構成的關聯式系統</a:t>
            </a:r>
            <a:endParaRPr lang="en-US" altLang="zh-TW" dirty="0" smtClean="0"/>
          </a:p>
          <a:p>
            <a:r>
              <a:rPr lang="zh-TW" altLang="en-US" dirty="0" smtClean="0"/>
              <a:t>本次演講的主題將聚焦在工控應用的領域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8856" y="3643314"/>
            <a:ext cx="3315144" cy="321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文字方塊 5"/>
          <p:cNvSpPr txBox="1"/>
          <p:nvPr/>
        </p:nvSpPr>
        <p:spPr>
          <a:xfrm>
            <a:off x="0" y="6488668"/>
            <a:ext cx="78390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 </a:t>
            </a:r>
            <a:r>
              <a:rPr lang="en-US" altLang="zh-TW" dirty="0" err="1" smtClean="0"/>
              <a:t>wiki百科</a:t>
            </a:r>
            <a:endParaRPr lang="en-US" altLang="zh-TW" dirty="0" smtClean="0"/>
          </a:p>
          <a:p>
            <a:r>
              <a:rPr lang="en-US" altLang="zh-TW" dirty="0" smtClean="0"/>
              <a:t>https://zh.wikipedia.org/zh-tw/%E7%89%A9%E8%81%94%E7%BD%91</a:t>
            </a:r>
            <a:endParaRPr lang="zh-TW" altLang="en-US" dirty="0" smtClean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Plotly</a:t>
            </a:r>
            <a:r>
              <a:rPr lang="en-US" dirty="0" smtClean="0"/>
              <a:t> Express </a:t>
            </a:r>
            <a:r>
              <a:rPr lang="zh-TW" altLang="en-US" dirty="0" smtClean="0"/>
              <a:t>是一套更精緻，強調互動的資料視覺化套件</a:t>
            </a:r>
            <a:endParaRPr lang="en-US" altLang="zh-TW" dirty="0" smtClean="0"/>
          </a:p>
          <a:p>
            <a:r>
              <a:rPr lang="zh-TW" altLang="en-US" dirty="0" smtClean="0"/>
              <a:t>稱之為視覺化的神器也不為過</a:t>
            </a:r>
            <a:r>
              <a:rPr lang="en-US" altLang="zh-TW" dirty="0" smtClean="0"/>
              <a:t>!!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42844" y="6500834"/>
            <a:ext cx="401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</a:t>
            </a:r>
            <a:r>
              <a:rPr lang="zh-TW" altLang="en-US" dirty="0" smtClean="0"/>
              <a:t> </a:t>
            </a:r>
            <a:r>
              <a:rPr lang="en-US" altLang="zh-TW" dirty="0" smtClean="0"/>
              <a:t>https://plotly.com/python/line-charts/</a:t>
            </a:r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Plotly</a:t>
            </a:r>
            <a:r>
              <a:rPr lang="en-US" dirty="0" smtClean="0"/>
              <a:t> Express </a:t>
            </a:r>
            <a:r>
              <a:rPr lang="zh-TW" altLang="en-US" dirty="0" smtClean="0"/>
              <a:t>是一套更精緻，強調互動的資料視覺化套件</a:t>
            </a:r>
            <a:endParaRPr lang="en-US" altLang="zh-TW" dirty="0" smtClean="0"/>
          </a:p>
          <a:p>
            <a:r>
              <a:rPr lang="zh-TW" altLang="en-US" dirty="0" smtClean="0"/>
              <a:t>稱之為視覺化的神器也不為過</a:t>
            </a:r>
            <a:r>
              <a:rPr lang="en-US" altLang="zh-TW" dirty="0" smtClean="0"/>
              <a:t>!!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42844" y="6500834"/>
            <a:ext cx="401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</a:t>
            </a:r>
            <a:r>
              <a:rPr lang="zh-TW" altLang="en-US" dirty="0" smtClean="0"/>
              <a:t> </a:t>
            </a:r>
            <a:r>
              <a:rPr lang="en-US" altLang="zh-TW" dirty="0" smtClean="0"/>
              <a:t>https://plotly.com/python/line-charts/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4414" y="3087031"/>
            <a:ext cx="7143800" cy="3380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把電量和日照放一起</a:t>
            </a:r>
            <a:endParaRPr lang="en-US" altLang="zh-TW" dirty="0" smtClean="0"/>
          </a:p>
        </p:txBody>
      </p:sp>
      <p:sp>
        <p:nvSpPr>
          <p:cNvPr id="6" name="文字方塊 5"/>
          <p:cNvSpPr txBox="1"/>
          <p:nvPr/>
        </p:nvSpPr>
        <p:spPr>
          <a:xfrm>
            <a:off x="142844" y="6500834"/>
            <a:ext cx="401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Ref:</a:t>
            </a:r>
            <a:r>
              <a:rPr lang="zh-TW" altLang="en-US" dirty="0" smtClean="0"/>
              <a:t> </a:t>
            </a:r>
            <a:r>
              <a:rPr lang="en-US" altLang="zh-TW" dirty="0" smtClean="0"/>
              <a:t>https://plotly.com/python/line-charts/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 l="2017" t="20331" r="2195"/>
          <a:stretch>
            <a:fillRect/>
          </a:stretch>
        </p:blipFill>
        <p:spPr bwMode="auto">
          <a:xfrm>
            <a:off x="500034" y="3331042"/>
            <a:ext cx="8346300" cy="3098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把電量和日照放一起</a:t>
            </a:r>
            <a:endParaRPr lang="en-US" dirty="0" smtClean="0"/>
          </a:p>
          <a:p>
            <a:r>
              <a:rPr lang="zh-TW" altLang="en-US" dirty="0" smtClean="0"/>
              <a:t>設定</a:t>
            </a:r>
            <a:r>
              <a:rPr lang="en-US" altLang="zh-TW" dirty="0" smtClean="0"/>
              <a:t>x,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y的title，要用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fig.update_layout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xaxis_title</a:t>
            </a:r>
            <a:r>
              <a:rPr lang="en-US" altLang="zh-TW" dirty="0" smtClean="0"/>
              <a:t>="hour", </a:t>
            </a:r>
            <a:r>
              <a:rPr lang="en-US" altLang="zh-TW" dirty="0" err="1" smtClean="0"/>
              <a:t>yaxis_title</a:t>
            </a:r>
            <a:r>
              <a:rPr lang="en-US" altLang="zh-TW" dirty="0" smtClean="0"/>
              <a:t>="Degree/kW")</a:t>
            </a:r>
          </a:p>
          <a:p>
            <a:endParaRPr lang="en-US" altLang="zh-TW" dirty="0" smtClean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3714752"/>
            <a:ext cx="8334021" cy="314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畫出二條線後，我們就可以來看看plotly的進一步優點</a:t>
            </a:r>
            <a:endParaRPr lang="en-US" dirty="0" smtClean="0"/>
          </a:p>
          <a:p>
            <a:r>
              <a:rPr lang="zh-TW" altLang="en-US" dirty="0" smtClean="0"/>
              <a:t>框選細節來看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3571876"/>
            <a:ext cx="7858180" cy="2981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下載圖片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2976" y="2643182"/>
            <a:ext cx="7422584" cy="3657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日發電量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下載圖片</a:t>
            </a:r>
            <a:endParaRPr lang="en-US" altLang="zh-TW" dirty="0" smtClean="0"/>
          </a:p>
          <a:p>
            <a:endParaRPr lang="en-US" altLang="zh-TW" dirty="0" smtClean="0"/>
          </a:p>
        </p:txBody>
      </p:sp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2"/>
          <a:srcRect t="22917" b="8333"/>
          <a:stretch>
            <a:fillRect/>
          </a:stretch>
        </p:blipFill>
        <p:spPr bwMode="auto">
          <a:xfrm>
            <a:off x="0" y="2000240"/>
            <a:ext cx="6438900" cy="23574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/>
          <a:srcRect t="27084" b="10416"/>
          <a:stretch>
            <a:fillRect/>
          </a:stretch>
        </p:blipFill>
        <p:spPr bwMode="auto">
          <a:xfrm>
            <a:off x="2705100" y="4572008"/>
            <a:ext cx="6438900" cy="2143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向下箭號 7"/>
          <p:cNvSpPr/>
          <p:nvPr/>
        </p:nvSpPr>
        <p:spPr>
          <a:xfrm rot="20156915">
            <a:off x="5088229" y="3890645"/>
            <a:ext cx="1000132" cy="64294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月發電量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整廠發電量趨勢</a:t>
            </a:r>
            <a:endParaRPr lang="en-US" altLang="zh-TW" dirty="0" smtClean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36250" y="3143248"/>
            <a:ext cx="8407750" cy="3286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月發電量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整廠發電量趨勢</a:t>
            </a:r>
            <a:endParaRPr lang="en-US" altLang="zh-TW" dirty="0" smtClean="0"/>
          </a:p>
          <a:p>
            <a:r>
              <a:rPr lang="en-US" altLang="zh-TW" dirty="0" err="1" smtClean="0"/>
              <a:t>Uni-form轉換</a:t>
            </a:r>
            <a:endParaRPr lang="en-US" altLang="zh-TW" dirty="0" smtClean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2786058"/>
            <a:ext cx="8237332" cy="3429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月發電量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加入日照資訊</a:t>
            </a:r>
            <a:endParaRPr lang="en-US" altLang="zh-TW" dirty="0" smtClean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5452" y="3071810"/>
            <a:ext cx="852854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物聯網資料特性介紹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在工業、農業物聯網的資料大多為連續、恒定時間的資料收集方式</a:t>
            </a:r>
            <a:endParaRPr lang="en-US" altLang="zh-TW" dirty="0" smtClean="0"/>
          </a:p>
          <a:p>
            <a:r>
              <a:rPr lang="zh-TW" altLang="en-US" dirty="0" smtClean="0"/>
              <a:t>因此將和社群網路集中某一時間集中暴發資訊的型態有所不同</a:t>
            </a:r>
            <a:endParaRPr lang="en-US" altLang="zh-TW" dirty="0" smtClean="0"/>
          </a:p>
          <a:p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月發電量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把單一台的資訊也列入圖中</a:t>
            </a:r>
            <a:endParaRPr lang="en-US" altLang="zh-TW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6969" y="3000372"/>
            <a:ext cx="8767031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月發電量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把單一台的資訊也列入圖中</a:t>
            </a:r>
            <a:endParaRPr lang="en-US" altLang="zh-TW" dirty="0" smtClean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868" y="5005159"/>
            <a:ext cx="4837973" cy="1852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5852" y="2214554"/>
            <a:ext cx="7123113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矩形 5"/>
          <p:cNvSpPr/>
          <p:nvPr/>
        </p:nvSpPr>
        <p:spPr>
          <a:xfrm>
            <a:off x="5786446" y="5643578"/>
            <a:ext cx="571504" cy="428628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 rot="9471630">
            <a:off x="5343844" y="4355945"/>
            <a:ext cx="801172" cy="9651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月發電量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提供的操作功能用動畫來看比較清楚</a:t>
            </a:r>
            <a:endParaRPr lang="en-US" altLang="zh-TW" dirty="0" smtClean="0"/>
          </a:p>
        </p:txBody>
      </p:sp>
      <p:pic>
        <p:nvPicPr>
          <p:cNvPr id="23555" name="Picture 3" descr="E:\教學\IOT基地\2023-06_hub主題分享\物聯網大數據資料視覺化應用_課程\notebook\month_plotly_operation2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10" y="3000372"/>
            <a:ext cx="8265617" cy="33575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PR值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3071810"/>
            <a:ext cx="8387238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plotly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Heatmap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 smtClean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4" y="2428868"/>
            <a:ext cx="8215370" cy="34785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物聯網資料收集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電力資訊的收集</a:t>
            </a:r>
            <a:endParaRPr lang="zh-TW" altLang="en-US" dirty="0"/>
          </a:p>
        </p:txBody>
      </p:sp>
      <p:pic>
        <p:nvPicPr>
          <p:cNvPr id="2662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3042" y="2341563"/>
            <a:ext cx="6381750" cy="4516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物聯網資料收集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數位電表 </a:t>
            </a:r>
            <a:r>
              <a:rPr lang="en-US" altLang="zh-TW" dirty="0" smtClean="0"/>
              <a:t>/</a:t>
            </a:r>
            <a:r>
              <a:rPr lang="zh-TW" altLang="en-US" dirty="0" smtClean="0"/>
              <a:t> 智慧電表的資料收集方式</a:t>
            </a:r>
            <a:r>
              <a:rPr lang="en-US" altLang="zh-TW" dirty="0" smtClean="0"/>
              <a:t>:</a:t>
            </a:r>
          </a:p>
          <a:p>
            <a:r>
              <a:rPr lang="en-US" altLang="zh-TW" dirty="0" err="1" smtClean="0"/>
              <a:t>Modbus</a:t>
            </a:r>
            <a:r>
              <a:rPr lang="en-US" altLang="zh-TW" dirty="0" smtClean="0"/>
              <a:t>/RTU or </a:t>
            </a:r>
            <a:r>
              <a:rPr lang="en-US" altLang="zh-TW" dirty="0" err="1" smtClean="0"/>
              <a:t>Modbus</a:t>
            </a:r>
            <a:r>
              <a:rPr lang="en-US" altLang="zh-TW" dirty="0" smtClean="0"/>
              <a:t>/TCP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3571876"/>
            <a:ext cx="2466975" cy="224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52394" y="3500438"/>
            <a:ext cx="2734319" cy="2514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物聯網資料收集</a:t>
            </a:r>
            <a:r>
              <a:rPr lang="en-US" altLang="zh-TW" dirty="0" smtClean="0"/>
              <a:t>– </a:t>
            </a:r>
            <a:r>
              <a:rPr lang="en-US" altLang="zh-TW" dirty="0" err="1" smtClean="0"/>
              <a:t>Modbus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工業控制中很常用的通訊協定</a:t>
            </a:r>
            <a:endParaRPr lang="zh-TW" altLang="en-US" dirty="0"/>
          </a:p>
        </p:txBody>
      </p:sp>
      <p:pic>
        <p:nvPicPr>
          <p:cNvPr id="3074" name="Picture 2" descr="Word Art 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3875" y="1785926"/>
            <a:ext cx="8620125" cy="525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物聯網資料收集</a:t>
            </a:r>
            <a:r>
              <a:rPr lang="en-US" altLang="zh-TW" dirty="0" smtClean="0"/>
              <a:t>– </a:t>
            </a:r>
            <a:r>
              <a:rPr lang="en-US" altLang="zh-TW" dirty="0" err="1" smtClean="0"/>
              <a:t>Modbus</a:t>
            </a:r>
            <a:endParaRPr lang="zh-TW" altLang="en-US" dirty="0"/>
          </a:p>
        </p:txBody>
      </p:sp>
      <p:sp>
        <p:nvSpPr>
          <p:cNvPr id="2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/>
              <a:t>modbus</a:t>
            </a:r>
            <a:r>
              <a:rPr lang="zh-TW" altLang="en-US" b="1" dirty="0" smtClean="0"/>
              <a:t>格式介紹</a:t>
            </a:r>
            <a:endParaRPr lang="en-US" altLang="zh-TW" b="1" dirty="0" smtClean="0"/>
          </a:p>
          <a:p>
            <a:pPr lvl="1"/>
            <a:r>
              <a:rPr lang="en-US" dirty="0" err="1" smtClean="0"/>
              <a:t>Modbus</a:t>
            </a:r>
            <a:r>
              <a:rPr lang="en-US" dirty="0" smtClean="0"/>
              <a:t>/RTU</a:t>
            </a:r>
          </a:p>
          <a:p>
            <a:pPr lvl="1"/>
            <a:r>
              <a:rPr lang="en-US" dirty="0" err="1" smtClean="0"/>
              <a:t>Modbus</a:t>
            </a:r>
            <a:r>
              <a:rPr lang="en-US" dirty="0" smtClean="0"/>
              <a:t>/TCP</a:t>
            </a:r>
          </a:p>
          <a:p>
            <a:pPr lvl="1"/>
            <a:r>
              <a:rPr lang="en-US" dirty="0" err="1" smtClean="0"/>
              <a:t>Modbus</a:t>
            </a:r>
            <a:r>
              <a:rPr lang="en-US" dirty="0" smtClean="0"/>
              <a:t>/ASCII</a:t>
            </a:r>
            <a:endParaRPr lang="en-US" altLang="zh-TW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夏至">
  <a:themeElements>
    <a:clrScheme name="夏至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夏至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夏至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5330</TotalTime>
  <Words>832</Words>
  <PresentationFormat>如螢幕大小 (4:3)</PresentationFormat>
  <Paragraphs>154</Paragraphs>
  <Slides>54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55" baseType="lpstr">
      <vt:lpstr>夏至</vt:lpstr>
      <vt:lpstr>物聯網大數據資料視覺化</vt:lpstr>
      <vt:lpstr>自我介紹</vt:lpstr>
      <vt:lpstr>大綱</vt:lpstr>
      <vt:lpstr>物聯網資料特性介紹</vt:lpstr>
      <vt:lpstr>物聯網資料特性介紹</vt:lpstr>
      <vt:lpstr>物聯網資料收集</vt:lpstr>
      <vt:lpstr>物聯網資料收集</vt:lpstr>
      <vt:lpstr>物聯網資料收集– Modbus</vt:lpstr>
      <vt:lpstr>物聯網資料收集– Modbus</vt:lpstr>
      <vt:lpstr>物聯網資料收集– Modbus</vt:lpstr>
      <vt:lpstr>物聯網資料收集– Modbus</vt:lpstr>
      <vt:lpstr>物聯網資料收集– Modbus</vt:lpstr>
      <vt:lpstr>電表資料收集的Live Demo</vt:lpstr>
      <vt:lpstr>電表資料收集的Live Demo</vt:lpstr>
      <vt:lpstr>電表資料收集的Live Demo</vt:lpstr>
      <vt:lpstr>電表資料收集的Live Demo</vt:lpstr>
      <vt:lpstr>電表資料收集的Live Demo</vt:lpstr>
      <vt:lpstr>常用的通訊協定</vt:lpstr>
      <vt:lpstr>常用的通訊協定</vt:lpstr>
      <vt:lpstr>常用的通訊協定</vt:lpstr>
      <vt:lpstr>資料視覺化應用</vt:lpstr>
      <vt:lpstr>電表資料</vt:lpstr>
      <vt:lpstr>電表資料</vt:lpstr>
      <vt:lpstr>電表資料</vt:lpstr>
      <vt:lpstr>電力資料2 – 太陽能發電資訊</vt:lpstr>
      <vt:lpstr>電力資料2 – 發電資訊</vt:lpstr>
      <vt:lpstr>電力資料2 – 發電資訊</vt:lpstr>
      <vt:lpstr>電力資料2-日發電資訊</vt:lpstr>
      <vt:lpstr>電力資料2-日發電資訊</vt:lpstr>
      <vt:lpstr>電力資料2-日發電資訊</vt:lpstr>
      <vt:lpstr>電力資料2-日發電資訊</vt:lpstr>
      <vt:lpstr>電力資料2-月發電資訊</vt:lpstr>
      <vt:lpstr>電力資料2-月發電資訊</vt:lpstr>
      <vt:lpstr>電力資料2-月發電資訊</vt:lpstr>
      <vt:lpstr>電力資料2-月發電資訊</vt:lpstr>
      <vt:lpstr>電力資料2-月發電資訊</vt:lpstr>
      <vt:lpstr>電力資料2-月發電資訊</vt:lpstr>
      <vt:lpstr>電力資料2-月發電資訊</vt:lpstr>
      <vt:lpstr>電力資料2-月發電資訊</vt:lpstr>
      <vt:lpstr>使用plotly</vt:lpstr>
      <vt:lpstr>使用plotly – 日發電量</vt:lpstr>
      <vt:lpstr>使用plotly – 日發電量</vt:lpstr>
      <vt:lpstr>使用plotly – 日發電量</vt:lpstr>
      <vt:lpstr>使用plotly – 日發電量</vt:lpstr>
      <vt:lpstr>使用plotly – 日發電量</vt:lpstr>
      <vt:lpstr>使用plotly – 日發電量</vt:lpstr>
      <vt:lpstr>使用plotly – 月發電量</vt:lpstr>
      <vt:lpstr>使用plotly – 月發電量</vt:lpstr>
      <vt:lpstr>使用plotly – 月發電量</vt:lpstr>
      <vt:lpstr>使用plotly – 月發電量</vt:lpstr>
      <vt:lpstr>使用plotly – 月發電量</vt:lpstr>
      <vt:lpstr>使用plotly – 月發電量</vt:lpstr>
      <vt:lpstr>使用plotly – PR值</vt:lpstr>
      <vt:lpstr>使用plotly – Heatmap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物聯網大數據資料視覺化</dc:title>
  <dc:creator>X270</dc:creator>
  <cp:lastModifiedBy>X270</cp:lastModifiedBy>
  <cp:revision>52</cp:revision>
  <dcterms:created xsi:type="dcterms:W3CDTF">2023-06-11T14:17:58Z</dcterms:created>
  <dcterms:modified xsi:type="dcterms:W3CDTF">2023-06-25T03:47:55Z</dcterms:modified>
</cp:coreProperties>
</file>